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</p:sldIdLst>
  <p:sldSz cy="5143500" cx="9144000"/>
  <p:notesSz cx="6858000" cy="9144000"/>
  <p:embeddedFontLst>
    <p:embeddedFont>
      <p:font typeface="Ubuntu"/>
      <p:regular r:id="rId43"/>
      <p:bold r:id="rId44"/>
      <p:italic r:id="rId45"/>
      <p:boldItalic r:id="rId46"/>
    </p:embeddedFont>
    <p:embeddedFont>
      <p:font typeface="Ubuntu Light"/>
      <p:regular r:id="rId47"/>
      <p:bold r:id="rId48"/>
      <p:italic r:id="rId49"/>
      <p:boldItalic r:id="rId50"/>
    </p:embeddedFont>
    <p:embeddedFont>
      <p:font typeface="Ubuntu Medium"/>
      <p:regular r:id="rId51"/>
      <p:bold r:id="rId52"/>
      <p:italic r:id="rId53"/>
      <p:boldItalic r:id="rId5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18FCAA2-5A4A-42FF-8BAD-B183493E491C}">
  <a:tblStyle styleId="{C18FCAA2-5A4A-42FF-8BAD-B183493E491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font" Target="fonts/Ubuntu-bold.fntdata"/><Relationship Id="rId43" Type="http://schemas.openxmlformats.org/officeDocument/2006/relationships/font" Target="fonts/Ubuntu-regular.fntdata"/><Relationship Id="rId46" Type="http://schemas.openxmlformats.org/officeDocument/2006/relationships/font" Target="fonts/Ubuntu-boldItalic.fntdata"/><Relationship Id="rId45" Type="http://schemas.openxmlformats.org/officeDocument/2006/relationships/font" Target="fonts/Ubuntu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font" Target="fonts/UbuntuLight-bold.fntdata"/><Relationship Id="rId47" Type="http://schemas.openxmlformats.org/officeDocument/2006/relationships/font" Target="fonts/UbuntuLight-regular.fntdata"/><Relationship Id="rId49" Type="http://schemas.openxmlformats.org/officeDocument/2006/relationships/font" Target="fonts/UbuntuLight-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UbuntuMedium-regular.fntdata"/><Relationship Id="rId50" Type="http://schemas.openxmlformats.org/officeDocument/2006/relationships/font" Target="fonts/UbuntuLight-boldItalic.fntdata"/><Relationship Id="rId53" Type="http://schemas.openxmlformats.org/officeDocument/2006/relationships/font" Target="fonts/UbuntuMedium-italic.fntdata"/><Relationship Id="rId52" Type="http://schemas.openxmlformats.org/officeDocument/2006/relationships/font" Target="fonts/UbuntuMedium-bold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54" Type="http://schemas.openxmlformats.org/officeDocument/2006/relationships/font" Target="fonts/UbuntuMedium-bold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f7a570fb8b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f7a570fb8b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f7a570fb8b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f7a570fb8b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126961cd0df_2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126961cd0df_2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f7a570fb8b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f7a570fb8b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1b5fb7eaa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11b5fb7eaa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26961cd0df_2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126961cd0df_2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12639160cbe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12639160cbe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26961cd0df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126961cd0df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26961cd0df_2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126961cd0df_2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26961cd0df_2_2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126961cd0df_2_2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126961cd0df_2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126961cd0df_2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f7a570fb8b_0_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f7a570fb8b_0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26961cd0df_2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126961cd0df_2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26961cd0df_2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26961cd0df_2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26961cd0df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126961cd0df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f7bad29676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f7bad29676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f7bad29676_5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f7bad29676_5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1b5fb7eaa1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11b5fb7eaa1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12639160cbe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12639160cbe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11b5fb7eaa1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11b5fb7eaa1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26961cd0df_1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26961cd0df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126961cd0df_2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126961cd0df_2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f7a570fb8b_0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f7a570fb8b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f7bad29676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f7bad29676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f7bad29676_4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f7bad29676_4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f7bad29676_5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f7bad29676_5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126961cd0df_2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126961cd0df_2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126961cd0df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126961cd0df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126961cd0df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126961cd0df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126961cd0df_2_2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126961cd0df_2_2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26961cd0df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26961cd0df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26961cd0df_2_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126961cd0df_2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2639160cb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12639160cb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f7a570fb8b_0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f7a570fb8b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f7a570fb8b_0_1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f7a570fb8b_0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f7a570fb8b_0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f7a570fb8b_0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ulo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8207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691C1"/>
              </a:buClr>
              <a:buSzPts val="3000"/>
              <a:buFont typeface="Ubuntu"/>
              <a:buNone/>
              <a:defRPr b="1" sz="3000">
                <a:solidFill>
                  <a:srgbClr val="1691C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7579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691C1"/>
              </a:buClr>
              <a:buSzPts val="2400"/>
              <a:buFont typeface="Ubuntu"/>
              <a:buNone/>
              <a:defRPr sz="2400">
                <a:solidFill>
                  <a:srgbClr val="1691C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cxnSp>
        <p:nvCxnSpPr>
          <p:cNvPr id="13" name="Google Shape;13;p2"/>
          <p:cNvCxnSpPr/>
          <p:nvPr/>
        </p:nvCxnSpPr>
        <p:spPr>
          <a:xfrm>
            <a:off x="372075" y="3938225"/>
            <a:ext cx="8512500" cy="0"/>
          </a:xfrm>
          <a:prstGeom prst="straightConnector1">
            <a:avLst/>
          </a:prstGeom>
          <a:noFill/>
          <a:ln cap="flat" cmpd="sng" w="19050">
            <a:solidFill>
              <a:srgbClr val="1691C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" name="Google Shape;14;p2"/>
          <p:cNvSpPr txBox="1"/>
          <p:nvPr/>
        </p:nvSpPr>
        <p:spPr>
          <a:xfrm>
            <a:off x="3645750" y="3938225"/>
            <a:ext cx="52860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1691C1"/>
                </a:solidFill>
                <a:latin typeface="Ubuntu"/>
                <a:ea typeface="Ubuntu"/>
                <a:cs typeface="Ubuntu"/>
                <a:sym typeface="Ubuntu"/>
              </a:rPr>
              <a:t>Ing. Magdalena Bouza, Ing. Carlos German Carreño Romano</a:t>
            </a:r>
            <a:endParaRPr>
              <a:solidFill>
                <a:srgbClr val="1691C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15" name="Google Shape;15;p2"/>
          <p:cNvCxnSpPr/>
          <p:nvPr/>
        </p:nvCxnSpPr>
        <p:spPr>
          <a:xfrm>
            <a:off x="372075" y="3938225"/>
            <a:ext cx="8512500" cy="0"/>
          </a:xfrm>
          <a:prstGeom prst="straightConnector1">
            <a:avLst/>
          </a:prstGeom>
          <a:noFill/>
          <a:ln cap="flat" cmpd="sng" w="19050">
            <a:solidFill>
              <a:srgbClr val="1691C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" name="Google Shape;16;p2"/>
          <p:cNvSpPr txBox="1"/>
          <p:nvPr/>
        </p:nvSpPr>
        <p:spPr>
          <a:xfrm>
            <a:off x="324675" y="3938225"/>
            <a:ext cx="39858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1691C1"/>
                </a:solidFill>
                <a:latin typeface="Ubuntu"/>
                <a:ea typeface="Ubuntu"/>
                <a:cs typeface="Ubuntu"/>
                <a:sym typeface="Ubuntu"/>
              </a:rPr>
              <a:t>Clase #</a:t>
            </a:r>
            <a:endParaRPr b="1">
              <a:solidFill>
                <a:srgbClr val="1691C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17" name="Google Shape;17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956275" y="286475"/>
            <a:ext cx="2022109" cy="47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2" name="Google Shape;52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3" name="Google Shape;53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4">
  <p:cSld name="TITLE_4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8" name="Google Shape;58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9" name="Google Shape;59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rgbClr val="49AEE5"/>
        </a:solid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Ubuntu"/>
              <a:buNone/>
              <a:defRPr sz="36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691C1"/>
              </a:buClr>
              <a:buSzPts val="2800"/>
              <a:buFont typeface="Ubuntu"/>
              <a:buNone/>
              <a:defRPr b="1">
                <a:solidFill>
                  <a:srgbClr val="1691C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cxnSp>
        <p:nvCxnSpPr>
          <p:cNvPr id="25" name="Google Shape;25;p4"/>
          <p:cNvCxnSpPr/>
          <p:nvPr/>
        </p:nvCxnSpPr>
        <p:spPr>
          <a:xfrm>
            <a:off x="321900" y="1035700"/>
            <a:ext cx="8516400" cy="0"/>
          </a:xfrm>
          <a:prstGeom prst="straightConnector1">
            <a:avLst/>
          </a:prstGeom>
          <a:noFill/>
          <a:ln cap="flat" cmpd="sng" w="19050">
            <a:solidFill>
              <a:srgbClr val="1691C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3" name="Google Shape;33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6" name="Google Shape;36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7" name="Google Shape;37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0" name="Google Shape;4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" name="Google Shape;43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4" name="Google Shape;44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5" name="Google Shape;45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6" name="Google Shape;46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9" name="Google Shape;49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ransition>
    <p:fade thruBlk="1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png"/><Relationship Id="rId4" Type="http://schemas.openxmlformats.org/officeDocument/2006/relationships/image" Target="../media/image57.png"/><Relationship Id="rId5" Type="http://schemas.openxmlformats.org/officeDocument/2006/relationships/image" Target="../media/image12.png"/><Relationship Id="rId6" Type="http://schemas.openxmlformats.org/officeDocument/2006/relationships/image" Target="../media/image18.png"/><Relationship Id="rId7" Type="http://schemas.openxmlformats.org/officeDocument/2006/relationships/image" Target="../media/image22.png"/><Relationship Id="rId8" Type="http://schemas.openxmlformats.org/officeDocument/2006/relationships/image" Target="../media/image2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7.png"/><Relationship Id="rId4" Type="http://schemas.openxmlformats.org/officeDocument/2006/relationships/image" Target="../media/image19.png"/><Relationship Id="rId5" Type="http://schemas.openxmlformats.org/officeDocument/2006/relationships/image" Target="../media/image24.png"/><Relationship Id="rId6" Type="http://schemas.openxmlformats.org/officeDocument/2006/relationships/image" Target="../media/image2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7.png"/><Relationship Id="rId4" Type="http://schemas.openxmlformats.org/officeDocument/2006/relationships/image" Target="../media/image30.png"/><Relationship Id="rId5" Type="http://schemas.openxmlformats.org/officeDocument/2006/relationships/image" Target="../media/image33.png"/><Relationship Id="rId6" Type="http://schemas.openxmlformats.org/officeDocument/2006/relationships/image" Target="../media/image26.png"/><Relationship Id="rId7" Type="http://schemas.openxmlformats.org/officeDocument/2006/relationships/image" Target="../media/image25.png"/><Relationship Id="rId8" Type="http://schemas.openxmlformats.org/officeDocument/2006/relationships/image" Target="../media/image3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1.png"/><Relationship Id="rId4" Type="http://schemas.openxmlformats.org/officeDocument/2006/relationships/image" Target="../media/image36.png"/><Relationship Id="rId5" Type="http://schemas.openxmlformats.org/officeDocument/2006/relationships/image" Target="../media/image3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1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38.png"/><Relationship Id="rId7" Type="http://schemas.openxmlformats.org/officeDocument/2006/relationships/image" Target="../media/image3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5.png"/><Relationship Id="rId4" Type="http://schemas.openxmlformats.org/officeDocument/2006/relationships/image" Target="../media/image40.png"/><Relationship Id="rId5" Type="http://schemas.openxmlformats.org/officeDocument/2006/relationships/image" Target="../media/image44.png"/><Relationship Id="rId6" Type="http://schemas.openxmlformats.org/officeDocument/2006/relationships/image" Target="../media/image46.png"/><Relationship Id="rId7" Type="http://schemas.openxmlformats.org/officeDocument/2006/relationships/image" Target="../media/image3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2.png"/><Relationship Id="rId4" Type="http://schemas.openxmlformats.org/officeDocument/2006/relationships/image" Target="../media/image42.png"/><Relationship Id="rId5" Type="http://schemas.openxmlformats.org/officeDocument/2006/relationships/image" Target="../media/image41.png"/><Relationship Id="rId6" Type="http://schemas.openxmlformats.org/officeDocument/2006/relationships/image" Target="../media/image47.png"/><Relationship Id="rId7" Type="http://schemas.openxmlformats.org/officeDocument/2006/relationships/image" Target="../media/image13.png"/></Relationships>
</file>

<file path=ppt/slides/_rels/slide26.xml.rels><?xml version="1.0" encoding="UTF-8" standalone="yes"?><Relationships xmlns="http://schemas.openxmlformats.org/package/2006/relationships"><Relationship Id="rId10" Type="http://schemas.openxmlformats.org/officeDocument/2006/relationships/image" Target="../media/image33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51.png"/><Relationship Id="rId5" Type="http://schemas.openxmlformats.org/officeDocument/2006/relationships/image" Target="../media/image34.png"/><Relationship Id="rId6" Type="http://schemas.openxmlformats.org/officeDocument/2006/relationships/image" Target="../media/image49.png"/><Relationship Id="rId7" Type="http://schemas.openxmlformats.org/officeDocument/2006/relationships/image" Target="../media/image43.png"/><Relationship Id="rId8" Type="http://schemas.openxmlformats.org/officeDocument/2006/relationships/image" Target="../media/image5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2.png"/><Relationship Id="rId4" Type="http://schemas.openxmlformats.org/officeDocument/2006/relationships/image" Target="../media/image50.png"/><Relationship Id="rId5" Type="http://schemas.openxmlformats.org/officeDocument/2006/relationships/image" Target="../media/image45.png"/><Relationship Id="rId6" Type="http://schemas.openxmlformats.org/officeDocument/2006/relationships/image" Target="../media/image3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jpg"/><Relationship Id="rId4" Type="http://schemas.openxmlformats.org/officeDocument/2006/relationships/image" Target="../media/image16.jpg"/><Relationship Id="rId5" Type="http://schemas.openxmlformats.org/officeDocument/2006/relationships/image" Target="../media/image3.png"/><Relationship Id="rId6" Type="http://schemas.openxmlformats.org/officeDocument/2006/relationships/image" Target="../media/image9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2.png"/><Relationship Id="rId4" Type="http://schemas.openxmlformats.org/officeDocument/2006/relationships/image" Target="../media/image48.png"/><Relationship Id="rId5" Type="http://schemas.openxmlformats.org/officeDocument/2006/relationships/image" Target="../media/image55.png"/><Relationship Id="rId6" Type="http://schemas.openxmlformats.org/officeDocument/2006/relationships/image" Target="../media/image5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2.png"/><Relationship Id="rId4" Type="http://schemas.openxmlformats.org/officeDocument/2006/relationships/image" Target="../media/image48.png"/><Relationship Id="rId5" Type="http://schemas.openxmlformats.org/officeDocument/2006/relationships/image" Target="../media/image5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59.png"/><Relationship Id="rId4" Type="http://schemas.openxmlformats.org/officeDocument/2006/relationships/image" Target="../media/image58.png"/><Relationship Id="rId5" Type="http://schemas.openxmlformats.org/officeDocument/2006/relationships/image" Target="../media/image56.png"/><Relationship Id="rId6" Type="http://schemas.openxmlformats.org/officeDocument/2006/relationships/image" Target="../media/image60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Relationship Id="rId4" Type="http://schemas.openxmlformats.org/officeDocument/2006/relationships/image" Target="../media/image14.png"/><Relationship Id="rId5" Type="http://schemas.openxmlformats.org/officeDocument/2006/relationships/hyperlink" Target="https://github.com/charlieromano/TimeSeries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0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www.smn.gob.ar/noticias/tiempo-y-clima-resumen-2019-0" TargetMode="External"/><Relationship Id="rId4" Type="http://schemas.openxmlformats.org/officeDocument/2006/relationships/image" Target="../media/image15.png"/><Relationship Id="rId9" Type="http://schemas.openxmlformats.org/officeDocument/2006/relationships/hyperlink" Target="https://robjhyndman.com/hyndsight/cyclicts/" TargetMode="External"/><Relationship Id="rId5" Type="http://schemas.openxmlformats.org/officeDocument/2006/relationships/hyperlink" Target="https://www.investopedia.com/ask/answers/081314/whats-most-expensive-stock-all-time.asp" TargetMode="External"/><Relationship Id="rId6" Type="http://schemas.openxmlformats.org/officeDocument/2006/relationships/image" Target="../media/image11.png"/><Relationship Id="rId7" Type="http://schemas.openxmlformats.org/officeDocument/2006/relationships/hyperlink" Target="https://robjhyndman.com/hyndsight/cyclicts/" TargetMode="External"/><Relationship Id="rId8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/>
          <p:nvPr/>
        </p:nvSpPr>
        <p:spPr>
          <a:xfrm>
            <a:off x="236275" y="2043200"/>
            <a:ext cx="8607300" cy="7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000">
                <a:solidFill>
                  <a:srgbClr val="1691C1"/>
                </a:solidFill>
                <a:latin typeface="Ubuntu"/>
                <a:ea typeface="Ubuntu"/>
                <a:cs typeface="Ubuntu"/>
                <a:sym typeface="Ubuntu"/>
              </a:rPr>
              <a:t>Análisis de Series de Tiempo</a:t>
            </a:r>
            <a:endParaRPr b="1" sz="3000">
              <a:solidFill>
                <a:srgbClr val="1691C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1691C1"/>
                </a:solidFill>
                <a:latin typeface="Ubuntu"/>
                <a:ea typeface="Ubuntu"/>
                <a:cs typeface="Ubuntu"/>
                <a:sym typeface="Ubuntu"/>
              </a:rPr>
              <a:t>Carrera de Especialización en Inteligencia Artificial</a:t>
            </a:r>
            <a:endParaRPr sz="2400">
              <a:solidFill>
                <a:srgbClr val="1691C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1691C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65" name="Google Shape;65;p14"/>
          <p:cNvSpPr txBox="1"/>
          <p:nvPr/>
        </p:nvSpPr>
        <p:spPr>
          <a:xfrm>
            <a:off x="3645750" y="3938225"/>
            <a:ext cx="52860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1691C1"/>
                </a:solidFill>
                <a:latin typeface="Ubuntu"/>
                <a:ea typeface="Ubuntu"/>
                <a:cs typeface="Ubuntu"/>
                <a:sym typeface="Ubuntu"/>
              </a:rPr>
              <a:t>Ing. Magdalena Bouza, Ing. Carlos German Carreño Romano</a:t>
            </a:r>
            <a:endParaRPr>
              <a:solidFill>
                <a:srgbClr val="1691C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66" name="Google Shape;66;p14"/>
          <p:cNvCxnSpPr/>
          <p:nvPr/>
        </p:nvCxnSpPr>
        <p:spPr>
          <a:xfrm>
            <a:off x="372075" y="3938225"/>
            <a:ext cx="8512500" cy="0"/>
          </a:xfrm>
          <a:prstGeom prst="straightConnector1">
            <a:avLst/>
          </a:prstGeom>
          <a:noFill/>
          <a:ln cap="flat" cmpd="sng" w="19050">
            <a:solidFill>
              <a:srgbClr val="1691C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" name="Google Shape;67;p14"/>
          <p:cNvSpPr txBox="1"/>
          <p:nvPr/>
        </p:nvSpPr>
        <p:spPr>
          <a:xfrm>
            <a:off x="324675" y="3938225"/>
            <a:ext cx="39858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1691C1"/>
                </a:solidFill>
                <a:latin typeface="Ubuntu"/>
                <a:ea typeface="Ubuntu"/>
                <a:cs typeface="Ubuntu"/>
                <a:sym typeface="Ubuntu"/>
              </a:rPr>
              <a:t>Clase</a:t>
            </a:r>
            <a:r>
              <a:rPr b="1" lang="es">
                <a:solidFill>
                  <a:srgbClr val="1691C1"/>
                </a:solidFill>
                <a:latin typeface="Ubuntu"/>
                <a:ea typeface="Ubuntu"/>
                <a:cs typeface="Ubuntu"/>
                <a:sym typeface="Ubuntu"/>
              </a:rPr>
              <a:t> 1</a:t>
            </a:r>
            <a:endParaRPr b="1">
              <a:solidFill>
                <a:srgbClr val="1691C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68" name="Google Shape;68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56275" y="286475"/>
            <a:ext cx="2022109" cy="47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9AEE5"/>
        </a:solid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  <a:latin typeface="Ubuntu Medium"/>
                <a:ea typeface="Ubuntu Medium"/>
                <a:cs typeface="Ubuntu Medium"/>
                <a:sym typeface="Ubuntu Medium"/>
              </a:rPr>
              <a:t>Series de tiempo y </a:t>
            </a:r>
            <a:endParaRPr>
              <a:solidFill>
                <a:schemeClr val="lt1"/>
              </a:solidFill>
              <a:latin typeface="Ubuntu Medium"/>
              <a:ea typeface="Ubuntu Medium"/>
              <a:cs typeface="Ubuntu Medium"/>
              <a:sym typeface="Ubuntu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  <a:latin typeface="Ubuntu Medium"/>
                <a:ea typeface="Ubuntu Medium"/>
                <a:cs typeface="Ubuntu Medium"/>
                <a:sym typeface="Ubuntu Medium"/>
              </a:rPr>
              <a:t>Procesos estocásticos</a:t>
            </a:r>
            <a:endParaRPr>
              <a:solidFill>
                <a:schemeClr val="lt1"/>
              </a:solidFill>
              <a:latin typeface="Ubuntu Medium"/>
              <a:ea typeface="Ubuntu Medium"/>
              <a:cs typeface="Ubuntu Medium"/>
              <a:sym typeface="Ubuntu Medium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70525" y="1477625"/>
            <a:ext cx="3830750" cy="2002625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4"/>
          <p:cNvSpPr txBox="1"/>
          <p:nvPr>
            <p:ph idx="1" type="body"/>
          </p:nvPr>
        </p:nvSpPr>
        <p:spPr>
          <a:xfrm>
            <a:off x="311700" y="1083029"/>
            <a:ext cx="5514600" cy="195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s" sz="1600"/>
              <a:t>Ensamble de funciones de tiempo</a:t>
            </a:r>
            <a:endParaRPr sz="1600"/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s" sz="1600"/>
              <a:t>Función de tiempo específica</a:t>
            </a:r>
            <a:endParaRPr sz="1600"/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s" sz="1600"/>
              <a:t>Variable aleatoria</a:t>
            </a:r>
            <a:endParaRPr sz="1600"/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s" sz="1600"/>
              <a:t>Valor numérico de una función en un tiempo dado</a:t>
            </a:r>
            <a:endParaRPr sz="1600"/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150" name="Google Shape;150;p24"/>
          <p:cNvPicPr preferRelativeResize="0"/>
          <p:nvPr/>
        </p:nvPicPr>
        <p:blipFill rotWithShape="1">
          <a:blip r:embed="rId4">
            <a:alphaModFix/>
          </a:blip>
          <a:srcRect b="70888" l="0" r="0" t="0"/>
          <a:stretch/>
        </p:blipFill>
        <p:spPr>
          <a:xfrm>
            <a:off x="895425" y="1386166"/>
            <a:ext cx="4237800" cy="53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4"/>
          <p:cNvPicPr preferRelativeResize="0"/>
          <p:nvPr/>
        </p:nvPicPr>
        <p:blipFill rotWithShape="1">
          <a:blip r:embed="rId4">
            <a:alphaModFix/>
          </a:blip>
          <a:srcRect b="43637" l="0" r="0" t="30971"/>
          <a:stretch/>
        </p:blipFill>
        <p:spPr>
          <a:xfrm>
            <a:off x="895425" y="2268700"/>
            <a:ext cx="4237800" cy="462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4"/>
          <p:cNvPicPr preferRelativeResize="0"/>
          <p:nvPr/>
        </p:nvPicPr>
        <p:blipFill rotWithShape="1">
          <a:blip r:embed="rId4">
            <a:alphaModFix/>
          </a:blip>
          <a:srcRect b="0" l="0" r="0" t="77478"/>
          <a:stretch/>
        </p:blipFill>
        <p:spPr>
          <a:xfrm>
            <a:off x="895425" y="3904874"/>
            <a:ext cx="4237800" cy="410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4"/>
          <p:cNvPicPr preferRelativeResize="0"/>
          <p:nvPr/>
        </p:nvPicPr>
        <p:blipFill rotWithShape="1">
          <a:blip r:embed="rId4">
            <a:alphaModFix/>
          </a:blip>
          <a:srcRect b="18263" l="0" r="0" t="56345"/>
          <a:stretch/>
        </p:blipFill>
        <p:spPr>
          <a:xfrm>
            <a:off x="895425" y="3105150"/>
            <a:ext cx="4237800" cy="462525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000">
                <a:solidFill>
                  <a:srgbClr val="1691C1"/>
                </a:solidFill>
                <a:latin typeface="Ubuntu"/>
                <a:ea typeface="Ubuntu"/>
                <a:cs typeface="Ubuntu"/>
                <a:sym typeface="Ubuntu"/>
              </a:rPr>
              <a:t>Procesos estocásticos</a:t>
            </a:r>
            <a:endParaRPr b="1">
              <a:solidFill>
                <a:srgbClr val="1691C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000">
                <a:solidFill>
                  <a:srgbClr val="1691C1"/>
                </a:solidFill>
                <a:latin typeface="Ubuntu"/>
                <a:ea typeface="Ubuntu"/>
                <a:cs typeface="Ubuntu"/>
                <a:sym typeface="Ubuntu"/>
              </a:rPr>
              <a:t>Procesos estocásticos</a:t>
            </a:r>
            <a:endParaRPr b="1">
              <a:solidFill>
                <a:srgbClr val="1691C1"/>
              </a:solidFill>
            </a:endParaRPr>
          </a:p>
        </p:txBody>
      </p:sp>
      <p:sp>
        <p:nvSpPr>
          <p:cNvPr id="160" name="Google Shape;160;p25"/>
          <p:cNvSpPr txBox="1"/>
          <p:nvPr>
            <p:ph idx="1" type="body"/>
          </p:nvPr>
        </p:nvSpPr>
        <p:spPr>
          <a:xfrm>
            <a:off x="316000" y="1205650"/>
            <a:ext cx="3882900" cy="336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Las series de tiempo forman parte de lo que se conoce como procesos estocásticos. </a:t>
            </a:r>
            <a:endParaRPr/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Así como las variables aleatorias mapean los posibles resultados de un experimento aleatorio a un número (real), los procesos estocásticos mapean los resultados de un experimento aleatorio  a un conjunto de funciones en el tiempo.</a:t>
            </a:r>
            <a:endParaRPr/>
          </a:p>
          <a:p>
            <a:pPr indent="0" lvl="0" marL="0" rtl="0" algn="just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cxnSp>
        <p:nvCxnSpPr>
          <p:cNvPr id="161" name="Google Shape;161;p25"/>
          <p:cNvCxnSpPr/>
          <p:nvPr/>
        </p:nvCxnSpPr>
        <p:spPr>
          <a:xfrm>
            <a:off x="321900" y="1035700"/>
            <a:ext cx="8516400" cy="0"/>
          </a:xfrm>
          <a:prstGeom prst="straightConnector1">
            <a:avLst/>
          </a:prstGeom>
          <a:noFill/>
          <a:ln cap="flat" cmpd="sng" w="19050">
            <a:solidFill>
              <a:srgbClr val="1691C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2" name="Google Shape;162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163" name="Google Shape;163;p25"/>
          <p:cNvPicPr preferRelativeResize="0"/>
          <p:nvPr/>
        </p:nvPicPr>
        <p:blipFill rotWithShape="1">
          <a:blip r:embed="rId3">
            <a:alphaModFix/>
          </a:blip>
          <a:srcRect b="0" l="0" r="17307" t="0"/>
          <a:stretch/>
        </p:blipFill>
        <p:spPr>
          <a:xfrm>
            <a:off x="4150700" y="1053675"/>
            <a:ext cx="4681601" cy="384620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5"/>
          <p:cNvSpPr txBox="1"/>
          <p:nvPr/>
        </p:nvSpPr>
        <p:spPr>
          <a:xfrm>
            <a:off x="0" y="4793425"/>
            <a:ext cx="88383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9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900">
                <a:solidFill>
                  <a:schemeClr val="dk1"/>
                </a:solidFill>
                <a:highlight>
                  <a:srgbClr val="F6F6F6"/>
                </a:highlight>
              </a:rPr>
              <a:t>Ref.:</a:t>
            </a:r>
            <a:r>
              <a:rPr lang="es" sz="900">
                <a:solidFill>
                  <a:schemeClr val="dk1"/>
                </a:solidFill>
                <a:highlight>
                  <a:srgbClr val="F6F6F6"/>
                </a:highlight>
              </a:rPr>
              <a:t> </a:t>
            </a:r>
            <a:r>
              <a:rPr lang="es" sz="900">
                <a:solidFill>
                  <a:schemeClr val="dk1"/>
                </a:solidFill>
                <a:highlight>
                  <a:srgbClr val="F6F6F6"/>
                </a:highlight>
              </a:rPr>
              <a:t>Random Signals: Detection, Estimation and Data Analysis, </a:t>
            </a:r>
            <a:r>
              <a:rPr i="1" lang="es" sz="900">
                <a:solidFill>
                  <a:schemeClr val="dk1"/>
                </a:solidFill>
                <a:highlight>
                  <a:srgbClr val="F6F6F6"/>
                </a:highlight>
              </a:rPr>
              <a:t>Shanmugan, Breipohl</a:t>
            </a:r>
            <a:endParaRPr sz="9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Estrategia de modelado</a:t>
            </a:r>
            <a:endParaRPr/>
          </a:p>
        </p:txBody>
      </p:sp>
      <p:sp>
        <p:nvSpPr>
          <p:cNvPr id="170" name="Google Shape;170;p26"/>
          <p:cNvSpPr txBox="1"/>
          <p:nvPr>
            <p:ph idx="1" type="body"/>
          </p:nvPr>
        </p:nvSpPr>
        <p:spPr>
          <a:xfrm>
            <a:off x="311700" y="1152475"/>
            <a:ext cx="8520600" cy="371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Hallar modelos para las series de tiempo no es algo trivial. En general el proceso consiste de 3 pasos: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Especificación (o identificación) del modelo: se seleccionan algunos modelos que podrían ser apropiados para modelar la serie que estamos estudiando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Ajuste del modelo: dado un modelo propuesto, se busca estimar los mejores parámetros de ese modelo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Diagnóstico del modelo: analizar mediante diversos tests la bondad o calidad del modelo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s"/>
              <a:t>En este curso nos vamos a encargar de presentar distintos modelos y estudiar cómo ejecutar cada uno de estos pasos.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rPr b="1" lang="es" sz="3000">
                <a:solidFill>
                  <a:srgbClr val="1691C1"/>
                </a:solidFill>
                <a:latin typeface="Ubuntu"/>
                <a:ea typeface="Ubuntu"/>
                <a:cs typeface="Ubuntu"/>
                <a:sym typeface="Ubuntu"/>
              </a:rPr>
              <a:t>Análisis de Series de Tiempo</a:t>
            </a:r>
            <a:endParaRPr b="1">
              <a:solidFill>
                <a:srgbClr val="1691C1"/>
              </a:solidFill>
            </a:endParaRPr>
          </a:p>
        </p:txBody>
      </p:sp>
      <p:sp>
        <p:nvSpPr>
          <p:cNvPr id="176" name="Google Shape;176;p27"/>
          <p:cNvSpPr txBox="1"/>
          <p:nvPr>
            <p:ph idx="1" type="body"/>
          </p:nvPr>
        </p:nvSpPr>
        <p:spPr>
          <a:xfrm>
            <a:off x="316000" y="1205650"/>
            <a:ext cx="8516400" cy="336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Box and Jenkins plantean tres etapas de </a:t>
            </a:r>
            <a:r>
              <a:rPr b="1" lang="es"/>
              <a:t>modelado:</a:t>
            </a:r>
            <a:endParaRPr b="1"/>
          </a:p>
          <a:p>
            <a:pPr indent="-325755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ct val="100000"/>
              <a:buAutoNum type="arabicPeriod"/>
            </a:pPr>
            <a:r>
              <a:rPr b="1" lang="es"/>
              <a:t>Especificaciones</a:t>
            </a:r>
            <a:r>
              <a:rPr lang="es"/>
              <a:t> </a:t>
            </a:r>
            <a:endParaRPr/>
          </a:p>
          <a:p>
            <a:pPr indent="-325755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es"/>
              <a:t>Gráficos</a:t>
            </a:r>
            <a:endParaRPr/>
          </a:p>
          <a:p>
            <a:pPr indent="-325755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es"/>
              <a:t>Estadísticas</a:t>
            </a:r>
            <a:endParaRPr/>
          </a:p>
          <a:p>
            <a:pPr indent="-325755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es"/>
              <a:t>Contexto</a:t>
            </a:r>
            <a:endParaRPr/>
          </a:p>
          <a:p>
            <a:pPr indent="-32575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b="1" lang="es"/>
              <a:t>Ajuste</a:t>
            </a:r>
            <a:endParaRPr b="1"/>
          </a:p>
          <a:p>
            <a:pPr indent="-325755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es"/>
              <a:t>Parámetros</a:t>
            </a:r>
            <a:endParaRPr/>
          </a:p>
          <a:p>
            <a:pPr indent="-325755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es"/>
              <a:t>Valores</a:t>
            </a:r>
            <a:endParaRPr/>
          </a:p>
          <a:p>
            <a:pPr indent="-32575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b="1" lang="es"/>
              <a:t>Diagnóstico</a:t>
            </a:r>
            <a:r>
              <a:rPr lang="es"/>
              <a:t> </a:t>
            </a:r>
            <a:endParaRPr/>
          </a:p>
          <a:p>
            <a:pPr indent="-325755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es"/>
              <a:t>Testing</a:t>
            </a:r>
            <a:endParaRPr/>
          </a:p>
        </p:txBody>
      </p:sp>
      <p:cxnSp>
        <p:nvCxnSpPr>
          <p:cNvPr id="177" name="Google Shape;177;p27"/>
          <p:cNvCxnSpPr/>
          <p:nvPr/>
        </p:nvCxnSpPr>
        <p:spPr>
          <a:xfrm>
            <a:off x="321900" y="1035700"/>
            <a:ext cx="8516400" cy="0"/>
          </a:xfrm>
          <a:prstGeom prst="straightConnector1">
            <a:avLst/>
          </a:prstGeom>
          <a:noFill/>
          <a:ln cap="flat" cmpd="sng" w="19050">
            <a:solidFill>
              <a:srgbClr val="1691C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8" name="Google Shape;178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79" name="Google Shape;179;p27"/>
          <p:cNvSpPr txBox="1"/>
          <p:nvPr/>
        </p:nvSpPr>
        <p:spPr>
          <a:xfrm>
            <a:off x="4995375" y="3536150"/>
            <a:ext cx="3806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1800"/>
              <a:t>“everything should be made as simple as possible but no simpler”</a:t>
            </a:r>
            <a:endParaRPr i="1" sz="18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Algunos modelos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Algunos Modelos</a:t>
            </a:r>
            <a:endParaRPr/>
          </a:p>
        </p:txBody>
      </p:sp>
      <p:sp>
        <p:nvSpPr>
          <p:cNvPr id="190" name="Google Shape;190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"/>
              <a:t>Ruido blanco (white noise)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"/>
              <a:t>Caminante aleatorio (Random walk)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"/>
              <a:t>Coseno aleatorio (Random Cosine wave)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Ruido blanco</a:t>
            </a:r>
            <a:endParaRPr/>
          </a:p>
        </p:txBody>
      </p:sp>
      <p:pic>
        <p:nvPicPr>
          <p:cNvPr id="196" name="Google Shape;196;p30"/>
          <p:cNvPicPr preferRelativeResize="0"/>
          <p:nvPr/>
        </p:nvPicPr>
        <p:blipFill rotWithShape="1">
          <a:blip r:embed="rId3">
            <a:alphaModFix/>
          </a:blip>
          <a:srcRect b="0" l="0" r="0" t="7373"/>
          <a:stretch/>
        </p:blipFill>
        <p:spPr>
          <a:xfrm>
            <a:off x="4710925" y="1106800"/>
            <a:ext cx="3789250" cy="263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30"/>
          <p:cNvPicPr preferRelativeResize="0"/>
          <p:nvPr/>
        </p:nvPicPr>
        <p:blipFill rotWithShape="1">
          <a:blip r:embed="rId4">
            <a:alphaModFix/>
          </a:blip>
          <a:srcRect b="67109" l="3992" r="72002" t="29446"/>
          <a:stretch/>
        </p:blipFill>
        <p:spPr>
          <a:xfrm>
            <a:off x="381000" y="2378075"/>
            <a:ext cx="3750374" cy="517800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30"/>
          <p:cNvSpPr txBox="1"/>
          <p:nvPr/>
        </p:nvSpPr>
        <p:spPr>
          <a:xfrm>
            <a:off x="381000" y="1176950"/>
            <a:ext cx="4823400" cy="9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s" sz="1500">
                <a:solidFill>
                  <a:schemeClr val="dk2"/>
                </a:solidFill>
              </a:rPr>
              <a:t>El proceso de </a:t>
            </a:r>
            <a:r>
              <a:rPr b="1" lang="es" sz="1500">
                <a:solidFill>
                  <a:schemeClr val="dk2"/>
                </a:solidFill>
              </a:rPr>
              <a:t>ruido blanco</a:t>
            </a:r>
            <a:r>
              <a:rPr lang="es" sz="1500">
                <a:solidFill>
                  <a:schemeClr val="dk2"/>
                </a:solidFill>
              </a:rPr>
              <a:t> se define como una secuencia de variables aleatorias independientes e idénticamente distribuidas (i.i.d.)       .</a:t>
            </a:r>
            <a:endParaRPr sz="1500">
              <a:solidFill>
                <a:schemeClr val="dk2"/>
              </a:solidFill>
            </a:endParaRPr>
          </a:p>
        </p:txBody>
      </p:sp>
      <p:pic>
        <p:nvPicPr>
          <p:cNvPr descr="\{e_t\}" id="199" name="Google Shape;199;p30" title="MathEquation,#5959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62750" y="1787225"/>
            <a:ext cx="408032" cy="254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0" name="Google Shape;200;p30"/>
          <p:cNvGrpSpPr/>
          <p:nvPr/>
        </p:nvGrpSpPr>
        <p:grpSpPr>
          <a:xfrm>
            <a:off x="311700" y="3594325"/>
            <a:ext cx="7850001" cy="1500099"/>
            <a:chOff x="311700" y="3594325"/>
            <a:chExt cx="7850001" cy="1500099"/>
          </a:xfrm>
        </p:grpSpPr>
        <p:pic>
          <p:nvPicPr>
            <p:cNvPr id="201" name="Google Shape;201;p3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204400" y="3594325"/>
              <a:ext cx="2957300" cy="15000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2" name="Google Shape;202;p30"/>
            <p:cNvPicPr preferRelativeResize="0"/>
            <p:nvPr/>
          </p:nvPicPr>
          <p:blipFill rotWithShape="1">
            <a:blip r:embed="rId7">
              <a:alphaModFix/>
            </a:blip>
            <a:srcRect b="0" l="0" r="31342" t="0"/>
            <a:stretch/>
          </p:blipFill>
          <p:spPr>
            <a:xfrm>
              <a:off x="311700" y="3716600"/>
              <a:ext cx="4607049" cy="12555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03" name="Google Shape;203;p3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71625" y="2936425"/>
            <a:ext cx="3765507" cy="698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000">
                <a:solidFill>
                  <a:srgbClr val="1691C1"/>
                </a:solidFill>
                <a:latin typeface="Ubuntu"/>
                <a:ea typeface="Ubuntu"/>
                <a:cs typeface="Ubuntu"/>
                <a:sym typeface="Ubuntu"/>
              </a:rPr>
              <a:t>Gráficos</a:t>
            </a:r>
            <a:endParaRPr b="1">
              <a:solidFill>
                <a:srgbClr val="1691C1"/>
              </a:solidFill>
            </a:endParaRPr>
          </a:p>
        </p:txBody>
      </p:sp>
      <p:cxnSp>
        <p:nvCxnSpPr>
          <p:cNvPr id="209" name="Google Shape;209;p31"/>
          <p:cNvCxnSpPr/>
          <p:nvPr/>
        </p:nvCxnSpPr>
        <p:spPr>
          <a:xfrm>
            <a:off x="321900" y="1035700"/>
            <a:ext cx="8516400" cy="0"/>
          </a:xfrm>
          <a:prstGeom prst="straightConnector1">
            <a:avLst/>
          </a:prstGeom>
          <a:noFill/>
          <a:ln cap="flat" cmpd="sng" w="19050">
            <a:solidFill>
              <a:srgbClr val="1691C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0" name="Google Shape;210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211" name="Google Shape;21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4800" y="2470375"/>
            <a:ext cx="3431974" cy="25739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31"/>
          <p:cNvPicPr preferRelativeResize="0"/>
          <p:nvPr/>
        </p:nvPicPr>
        <p:blipFill rotWithShape="1">
          <a:blip r:embed="rId4">
            <a:alphaModFix/>
          </a:blip>
          <a:srcRect b="0" l="0" r="18099" t="0"/>
          <a:stretch/>
        </p:blipFill>
        <p:spPr>
          <a:xfrm>
            <a:off x="371000" y="1181787"/>
            <a:ext cx="3431974" cy="1522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59275" y="2470375"/>
            <a:ext cx="3410966" cy="255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61400" y="1116446"/>
            <a:ext cx="4076901" cy="165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Caminata aleatoria</a:t>
            </a:r>
            <a:endParaRPr/>
          </a:p>
        </p:txBody>
      </p:sp>
      <p:pic>
        <p:nvPicPr>
          <p:cNvPr id="220" name="Google Shape;220;p32"/>
          <p:cNvPicPr preferRelativeResize="0"/>
          <p:nvPr/>
        </p:nvPicPr>
        <p:blipFill rotWithShape="1">
          <a:blip r:embed="rId3">
            <a:alphaModFix/>
          </a:blip>
          <a:srcRect b="62310" l="3992" r="72002" t="29308"/>
          <a:stretch/>
        </p:blipFill>
        <p:spPr>
          <a:xfrm>
            <a:off x="311700" y="3556250"/>
            <a:ext cx="3600648" cy="1209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64748" y="1170125"/>
            <a:ext cx="4926853" cy="36951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64750" y="1170137"/>
            <a:ext cx="4926850" cy="3695137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32"/>
          <p:cNvSpPr txBox="1"/>
          <p:nvPr/>
        </p:nvSpPr>
        <p:spPr>
          <a:xfrm>
            <a:off x="311700" y="4665475"/>
            <a:ext cx="8520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/>
              <a:t>https://github.com/charlieromano/TimeSeries/blob/main/Scripts/randomWalk.py</a:t>
            </a:r>
            <a:endParaRPr sz="900"/>
          </a:p>
        </p:txBody>
      </p:sp>
      <p:sp>
        <p:nvSpPr>
          <p:cNvPr id="224" name="Google Shape;224;p32"/>
          <p:cNvSpPr txBox="1"/>
          <p:nvPr/>
        </p:nvSpPr>
        <p:spPr>
          <a:xfrm>
            <a:off x="374075" y="1170125"/>
            <a:ext cx="3960900" cy="10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s" sz="1700">
                <a:solidFill>
                  <a:schemeClr val="dk2"/>
                </a:solidFill>
              </a:rPr>
              <a:t>Sean                 una secuencia de v.a. i.i.d., de media nula y varianza     . Se construye la serie de tiempo como: </a:t>
            </a:r>
            <a:endParaRPr sz="1300"/>
          </a:p>
        </p:txBody>
      </p:sp>
      <p:pic>
        <p:nvPicPr>
          <p:cNvPr descr="e_1, e_2, \ldots " id="225" name="Google Shape;225;p32" title="MathEquation,#59595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82752" y="1311325"/>
            <a:ext cx="881400" cy="182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sigma_e^2" id="226" name="Google Shape;226;p32" title="MathEquation,#59595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491325" y="1579913"/>
            <a:ext cx="206878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begin{align}&#10;Y_1 &amp; = e_1\\&#10;Y_2 &amp; = e_1+ e_2\\&#10;&amp;\vdots\\&#10;Y_t &amp; = e_1 + e_2 + \ldots + e_t&#10;\end{align}\Rightarrow Y_t = Y_{t-1} + e_t" id="227" name="Google Shape;227;p32" title="MathEquation,#59595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90800" y="2313776"/>
            <a:ext cx="3066600" cy="95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000">
                <a:solidFill>
                  <a:srgbClr val="1691C1"/>
                </a:solidFill>
                <a:latin typeface="Ubuntu"/>
                <a:ea typeface="Ubuntu"/>
                <a:cs typeface="Ubuntu"/>
                <a:sym typeface="Ubuntu"/>
              </a:rPr>
              <a:t>Cronograma</a:t>
            </a:r>
            <a:endParaRPr b="1">
              <a:solidFill>
                <a:srgbClr val="1691C1"/>
              </a:solidFill>
            </a:endParaRPr>
          </a:p>
        </p:txBody>
      </p:sp>
      <p:cxnSp>
        <p:nvCxnSpPr>
          <p:cNvPr id="74" name="Google Shape;74;p15"/>
          <p:cNvCxnSpPr/>
          <p:nvPr/>
        </p:nvCxnSpPr>
        <p:spPr>
          <a:xfrm>
            <a:off x="321900" y="1035700"/>
            <a:ext cx="8516400" cy="0"/>
          </a:xfrm>
          <a:prstGeom prst="straightConnector1">
            <a:avLst/>
          </a:prstGeom>
          <a:noFill/>
          <a:ln cap="flat" cmpd="sng" w="19050">
            <a:solidFill>
              <a:srgbClr val="1691C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" name="Google Shape;75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graphicFrame>
        <p:nvGraphicFramePr>
          <p:cNvPr id="76" name="Google Shape;76;p15"/>
          <p:cNvGraphicFramePr/>
          <p:nvPr/>
        </p:nvGraphicFramePr>
        <p:xfrm>
          <a:off x="824525" y="111932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{C18FCAA2-5A4A-42FF-8BAD-B183493E491C}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chemeClr val="dk2"/>
                          </a:solidFill>
                        </a:rPr>
                        <a:t>Clase 1</a:t>
                      </a:r>
                      <a:endParaRPr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chemeClr val="dk2"/>
                          </a:solidFill>
                        </a:rPr>
                        <a:t>Introducción, nociones básicas de modelado, algunos ejemplos</a:t>
                      </a:r>
                      <a:endParaRPr>
                        <a:solidFill>
                          <a:schemeClr val="dk2"/>
                        </a:solidFill>
                      </a:endParaRPr>
                    </a:p>
                  </a:txBody>
                  <a:tcPr marT="63500" marB="63500" marR="63500" marL="63500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chemeClr val="dk2"/>
                          </a:solidFill>
                        </a:rPr>
                        <a:t>Clase 2</a:t>
                      </a:r>
                      <a:endParaRPr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chemeClr val="dk2"/>
                          </a:solidFill>
                        </a:rPr>
                        <a:t>Tendencia determinística, m</a:t>
                      </a:r>
                      <a:r>
                        <a:rPr lang="es">
                          <a:solidFill>
                            <a:schemeClr val="dk2"/>
                          </a:solidFill>
                        </a:rPr>
                        <a:t>odelos estacionarios AR, MA, ARMA</a:t>
                      </a:r>
                      <a:endParaRPr>
                        <a:solidFill>
                          <a:schemeClr val="dk2"/>
                        </a:solidFill>
                      </a:endParaRPr>
                    </a:p>
                  </a:txBody>
                  <a:tcPr marT="63500" marB="63500" marR="63500" marL="63500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chemeClr val="dk2"/>
                          </a:solidFill>
                        </a:rPr>
                        <a:t>Clase 3</a:t>
                      </a:r>
                      <a:endParaRPr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chemeClr val="dk2"/>
                          </a:solidFill>
                        </a:rPr>
                        <a:t>Identificación y estimación de los modelos, </a:t>
                      </a:r>
                      <a:r>
                        <a:rPr lang="es">
                          <a:solidFill>
                            <a:schemeClr val="dk2"/>
                          </a:solidFill>
                        </a:rPr>
                        <a:t>presentación de TP, aplicaciones LSTM </a:t>
                      </a:r>
                      <a:endParaRPr>
                        <a:solidFill>
                          <a:schemeClr val="dk2"/>
                        </a:solidFill>
                      </a:endParaRPr>
                    </a:p>
                  </a:txBody>
                  <a:tcPr marT="63500" marB="63500" marR="63500" marL="63500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chemeClr val="dk2"/>
                          </a:solidFill>
                        </a:rPr>
                        <a:t>Clase 4</a:t>
                      </a:r>
                      <a:endParaRPr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chemeClr val="dk2"/>
                          </a:solidFill>
                        </a:rPr>
                        <a:t>Caso de estudio, tendencia estocástica, estacionalidad, modelos SARIMA</a:t>
                      </a:r>
                      <a:endParaRPr>
                        <a:solidFill>
                          <a:schemeClr val="dk2"/>
                        </a:solidFill>
                      </a:endParaRPr>
                    </a:p>
                  </a:txBody>
                  <a:tcPr marT="63500" marB="63500" marR="63500" marL="63500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chemeClr val="dk2"/>
                          </a:solidFill>
                        </a:rPr>
                        <a:t>Clase 5</a:t>
                      </a:r>
                      <a:endParaRPr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chemeClr val="dk2"/>
                          </a:solidFill>
                        </a:rPr>
                        <a:t>Predicciones, tratamiento de intervenciones y outliers</a:t>
                      </a:r>
                      <a:endParaRPr>
                        <a:solidFill>
                          <a:schemeClr val="dk2"/>
                        </a:solidFill>
                      </a:endParaRPr>
                    </a:p>
                  </a:txBody>
                  <a:tcPr marT="63500" marB="63500" marR="63500" marL="63500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chemeClr val="dk2"/>
                          </a:solidFill>
                        </a:rPr>
                        <a:t>Clase 6</a:t>
                      </a:r>
                      <a:endParaRPr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chemeClr val="dk2"/>
                          </a:solidFill>
                        </a:rPr>
                        <a:t>Aplicaciones. Análisis espectral. Markov*</a:t>
                      </a:r>
                      <a:endParaRPr>
                        <a:solidFill>
                          <a:schemeClr val="dk2"/>
                        </a:solidFill>
                      </a:endParaRPr>
                    </a:p>
                  </a:txBody>
                  <a:tcPr marT="63500" marB="63500" marR="63500" marL="63500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chemeClr val="dk2"/>
                          </a:solidFill>
                        </a:rPr>
                        <a:t>Clase 7</a:t>
                      </a:r>
                      <a:endParaRPr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chemeClr val="dk2"/>
                          </a:solidFill>
                        </a:rPr>
                        <a:t>Heteroscedasticidad. Frameworks.</a:t>
                      </a:r>
                      <a:endParaRPr>
                        <a:solidFill>
                          <a:schemeClr val="dk2"/>
                        </a:solidFill>
                      </a:endParaRPr>
                    </a:p>
                  </a:txBody>
                  <a:tcPr marT="63500" marB="63500" marR="63500" marL="63500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chemeClr val="dk2"/>
                          </a:solidFill>
                        </a:rPr>
                        <a:t>Clase 8</a:t>
                      </a:r>
                      <a:endParaRPr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chemeClr val="dk2"/>
                          </a:solidFill>
                        </a:rPr>
                        <a:t>Presentaciones trabajo</a:t>
                      </a:r>
                      <a:r>
                        <a:rPr lang="es">
                          <a:solidFill>
                            <a:schemeClr val="dk2"/>
                          </a:solidFill>
                        </a:rPr>
                        <a:t> final</a:t>
                      </a:r>
                      <a:endParaRPr>
                        <a:solidFill>
                          <a:schemeClr val="dk2"/>
                        </a:solidFill>
                      </a:endParaRPr>
                    </a:p>
                  </a:txBody>
                  <a:tcPr marT="63500" marB="63500" marR="63500" marL="63500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Coseno aleatorio</a:t>
            </a:r>
            <a:endParaRPr/>
          </a:p>
        </p:txBody>
      </p:sp>
      <p:sp>
        <p:nvSpPr>
          <p:cNvPr id="233" name="Google Shape;233;p33"/>
          <p:cNvSpPr txBox="1"/>
          <p:nvPr/>
        </p:nvSpPr>
        <p:spPr>
          <a:xfrm>
            <a:off x="311700" y="4665475"/>
            <a:ext cx="8520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/>
              <a:t>https://github.com/charlieromano/TimeSeries/blob/main/Scripts/random_cosine.py</a:t>
            </a:r>
            <a:endParaRPr sz="900"/>
          </a:p>
        </p:txBody>
      </p:sp>
      <p:pic>
        <p:nvPicPr>
          <p:cNvPr id="234" name="Google Shape;234;p33"/>
          <p:cNvPicPr preferRelativeResize="0"/>
          <p:nvPr/>
        </p:nvPicPr>
        <p:blipFill rotWithShape="1">
          <a:blip r:embed="rId3">
            <a:alphaModFix/>
          </a:blip>
          <a:srcRect b="0" l="0" r="52727" t="21315"/>
          <a:stretch/>
        </p:blipFill>
        <p:spPr>
          <a:xfrm>
            <a:off x="387900" y="3237500"/>
            <a:ext cx="3419201" cy="146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89592" y="1137375"/>
            <a:ext cx="4771309" cy="3578474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33"/>
          <p:cNvSpPr txBox="1"/>
          <p:nvPr/>
        </p:nvSpPr>
        <p:spPr>
          <a:xfrm>
            <a:off x="353300" y="1137375"/>
            <a:ext cx="4218600" cy="17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s" sz="1500">
                <a:solidFill>
                  <a:schemeClr val="dk2"/>
                </a:solidFill>
              </a:rPr>
              <a:t>Podemos definir un proceso aleatorio como</a:t>
            </a:r>
            <a:br>
              <a:rPr lang="es" sz="1500">
                <a:solidFill>
                  <a:schemeClr val="dk2"/>
                </a:solidFill>
              </a:rPr>
            </a:br>
            <a:br>
              <a:rPr lang="es" sz="1500">
                <a:solidFill>
                  <a:schemeClr val="dk2"/>
                </a:solidFill>
              </a:rPr>
            </a:br>
            <a:r>
              <a:rPr lang="es" sz="1500">
                <a:solidFill>
                  <a:schemeClr val="dk2"/>
                </a:solidFill>
              </a:rPr>
              <a:t>donde </a:t>
            </a:r>
            <a:r>
              <a:rPr lang="es" sz="1500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rPr>
              <a:t>𝚽</a:t>
            </a:r>
            <a:r>
              <a:rPr lang="es" sz="1500">
                <a:solidFill>
                  <a:schemeClr val="dk2"/>
                </a:solidFill>
              </a:rPr>
              <a:t> se elige una única vez de una distribución uniforme en (0,1). Observar que una vez definido el valor de 𝚽, Yt es un coseno período 12. </a:t>
            </a:r>
            <a:endParaRPr sz="1100"/>
          </a:p>
        </p:txBody>
      </p:sp>
      <p:pic>
        <p:nvPicPr>
          <p:cNvPr descr="Y_t = \cos\left[2\pi \left(\frac{t}{12} + \Phi\right)\right], \quad t = 0,\pm1,\pm2,\ldots" id="237" name="Google Shape;237;p33" title="MathEquation,#5959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5938" y="1517084"/>
            <a:ext cx="3492500" cy="27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49AEE5"/>
                </a:solidFill>
              </a:rPr>
              <a:t>¿preguntas?</a:t>
            </a:r>
            <a:endParaRPr>
              <a:solidFill>
                <a:srgbClr val="49AEE5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Momentos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000">
                <a:solidFill>
                  <a:srgbClr val="1691C1"/>
                </a:solidFill>
                <a:latin typeface="Ubuntu"/>
                <a:ea typeface="Ubuntu"/>
                <a:cs typeface="Ubuntu"/>
                <a:sym typeface="Ubuntu"/>
              </a:rPr>
              <a:t>Algunos momentos</a:t>
            </a:r>
            <a:endParaRPr b="1">
              <a:solidFill>
                <a:srgbClr val="1691C1"/>
              </a:solidFill>
            </a:endParaRPr>
          </a:p>
        </p:txBody>
      </p:sp>
      <p:cxnSp>
        <p:nvCxnSpPr>
          <p:cNvPr id="253" name="Google Shape;253;p36"/>
          <p:cNvCxnSpPr/>
          <p:nvPr/>
        </p:nvCxnSpPr>
        <p:spPr>
          <a:xfrm>
            <a:off x="321900" y="1035700"/>
            <a:ext cx="8516400" cy="0"/>
          </a:xfrm>
          <a:prstGeom prst="straightConnector1">
            <a:avLst/>
          </a:prstGeom>
          <a:noFill/>
          <a:ln cap="flat" cmpd="sng" w="19050">
            <a:solidFill>
              <a:srgbClr val="1691C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4" name="Google Shape;254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55" name="Google Shape;255;p36"/>
          <p:cNvSpPr txBox="1"/>
          <p:nvPr/>
        </p:nvSpPr>
        <p:spPr>
          <a:xfrm>
            <a:off x="421900" y="1207575"/>
            <a:ext cx="83529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2"/>
                </a:solidFill>
              </a:rPr>
              <a:t>Una serie de tiempo       , puede entonces modelarse a través de la secuencia de variables                                          que definen un proceso estocástico. 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2"/>
                </a:solidFill>
              </a:rPr>
              <a:t>Gran parte de la información de la distribución de estos procesos está contenida  en los momentos de dicha distribución: medias, varianzas y covarianzas. A diferencia de las variables aleatorias, estos momentos deberán definirse como función del tiempo.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descr="Y(t)" id="256" name="Google Shape;256;p36" title="MathEquation,#5959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3810" y="1358025"/>
            <a:ext cx="400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{Y(t), t=t_k, t_{k+1}, \ldots , t_{k+n}\}" id="257" name="Google Shape;257;p36" title="MathEquation,#5959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98276" y="1612025"/>
            <a:ext cx="2540000" cy="254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6"/>
          <p:cNvSpPr txBox="1"/>
          <p:nvPr/>
        </p:nvSpPr>
        <p:spPr>
          <a:xfrm>
            <a:off x="469050" y="2975300"/>
            <a:ext cx="82704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b="1" lang="es" sz="1800">
                <a:solidFill>
                  <a:schemeClr val="dk2"/>
                </a:solidFill>
              </a:rPr>
              <a:t>Media</a:t>
            </a:r>
            <a:r>
              <a:rPr lang="es" sz="1800">
                <a:solidFill>
                  <a:schemeClr val="dk2"/>
                </a:solidFill>
              </a:rPr>
              <a:t> (o esperanza): 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b="1" lang="es" sz="1800">
                <a:solidFill>
                  <a:schemeClr val="dk2"/>
                </a:solidFill>
              </a:rPr>
              <a:t>Función de autocovarianza</a:t>
            </a:r>
            <a:r>
              <a:rPr lang="es" sz="1800">
                <a:solidFill>
                  <a:schemeClr val="dk2"/>
                </a:solidFill>
              </a:rPr>
              <a:t>: 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b="1" lang="es" sz="1800">
                <a:solidFill>
                  <a:schemeClr val="dk2"/>
                </a:solidFill>
              </a:rPr>
              <a:t>Función de autocorrelación</a:t>
            </a:r>
            <a:r>
              <a:rPr lang="es" sz="1800">
                <a:solidFill>
                  <a:schemeClr val="dk2"/>
                </a:solidFill>
              </a:rPr>
              <a:t>: 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descr="\mu_t = \mathbb{E}[Y_t]" id="259" name="Google Shape;259;p36" title="MathEquation,#5959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96500" y="3079150"/>
            <a:ext cx="936406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_{t,s} = Cov(Y_{t}, Y_{s}) = \mathbb{E}\left[(Y_t - \mu_t)(Y_s - \mu_s)\right]" id="260" name="Google Shape;260;p36" title="MathEquation,#59595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95021" y="3512421"/>
            <a:ext cx="3907692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_{t,s} = Corr(Y_{t}, Y_{s}) = \frac{Cov(Y_t, Y_s)}{\sqrt{var(Y_t)var(Y_s)}}" id="261" name="Google Shape;261;p36" title="MathEquation,#59595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146825" y="3864338"/>
            <a:ext cx="3203604" cy="44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Algunos momentos (caso multivariado)</a:t>
            </a:r>
            <a:endParaRPr/>
          </a:p>
        </p:txBody>
      </p:sp>
      <p:sp>
        <p:nvSpPr>
          <p:cNvPr id="267" name="Google Shape;267;p37"/>
          <p:cNvSpPr txBox="1"/>
          <p:nvPr>
            <p:ph idx="1" type="body"/>
          </p:nvPr>
        </p:nvSpPr>
        <p:spPr>
          <a:xfrm>
            <a:off x="311700" y="1152475"/>
            <a:ext cx="8520600" cy="39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Análogamente, si se tiene una serie de tiempo multivariada, donde                       ,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/>
              <a:t>definimos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b="1" lang="es"/>
              <a:t>Media</a:t>
            </a:r>
            <a:r>
              <a:rPr lang="es"/>
              <a:t> (o esperanza): 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b="1" lang="es"/>
              <a:t>Matriz de cross-covarianza</a:t>
            </a:r>
            <a:r>
              <a:rPr lang="es"/>
              <a:t>:                                    , donde 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3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b="1" lang="es"/>
              <a:t>Matriz de cross-correlación</a:t>
            </a:r>
            <a:r>
              <a:rPr lang="es"/>
              <a:t>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descr="Y_t = [Y_t^{(1)}, \ldots, Y_t^{(l)}]" id="268" name="Google Shape;268;p37" title="MathEquation,#5959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98725" y="1258025"/>
            <a:ext cx="1441134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boldsymbol{\mu_t} = [\mu^{(1)}_t, \ldots, \mu_t^{(l)}] = [\mathbb{E}[Y_t^{(1)}],\ldots,\mathbb{E}[Y_t^{(l)}]]" id="269" name="Google Shape;269;p37" title="MathEquation,#5959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86825" y="2189900"/>
            <a:ext cx="3078788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_{t,s} = \left[\begin{matrix}C_{t,s}^{(1,1)} &amp; \ldots &amp; C_{t,s}^{(1,l)}\\ \vdots &amp; \ddots &amp; \vdots \\&#10;C_{t,s}^{(l,1)}&amp;\cdots &amp;C_{t,s}^{(l,l)} \end{matrix}\right]" id="270" name="Google Shape;270;p37" title="MathEquation,#5959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44850" y="2655550"/>
            <a:ext cx="2220766" cy="1016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_{t,s}^{(i,j)} = Cov(Y_t^{(i)}, Y_s^{(j)}) = \mathbb{E}[(Y_t^{(i)} - \mu_t^{(i)})(Y_s^{(j)} - \mu_s^{(j)})]" id="271" name="Google Shape;271;p37" title="MathEquation,#59595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88688" y="3671550"/>
            <a:ext cx="3564912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_{t,s} = \left[\begin{matrix}R_{t,s}^{(1,1)} &amp; \ldots &amp; R_{t,s}^{(1,l)}\\ \vdots &amp; \ddots &amp; \vdots \\&#10;R_{t,s}^{(l,1)}&amp;\cdots &amp;R_{t,s}^{(l,l)} \end{matrix}\right]" id="272" name="Google Shape;272;p37" title="MathEquation,#59595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941813" y="4007050"/>
            <a:ext cx="2226850" cy="101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Ruido blanco</a:t>
            </a:r>
            <a:endParaRPr/>
          </a:p>
        </p:txBody>
      </p:sp>
      <p:sp>
        <p:nvSpPr>
          <p:cNvPr id="278" name="Google Shape;278;p38"/>
          <p:cNvSpPr txBox="1"/>
          <p:nvPr>
            <p:ph idx="1" type="body"/>
          </p:nvPr>
        </p:nvSpPr>
        <p:spPr>
          <a:xfrm>
            <a:off x="311700" y="1152475"/>
            <a:ext cx="8520600" cy="14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El proceso de </a:t>
            </a:r>
            <a:r>
              <a:rPr b="1" lang="es"/>
              <a:t>ruido blanco</a:t>
            </a:r>
            <a:r>
              <a:rPr lang="es"/>
              <a:t> se define como una secuencia de variables aleatorias independientes e idénticamente distribuidas (i.i.d.)       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s"/>
              <a:t>Algunas propiedades:</a:t>
            </a:r>
            <a:endParaRPr/>
          </a:p>
        </p:txBody>
      </p:sp>
      <p:pic>
        <p:nvPicPr>
          <p:cNvPr descr="\{e_t\}" id="279" name="Google Shape;279;p38" title="MathEquation,#5959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17575" y="1600200"/>
            <a:ext cx="408032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bullet\quad \mathbb{P}(e_{t_1}\le x_1, \ldots, e_{t_n}\le x_n) = \prod_{i=1}^n\mathbb{P}(t_{t_i}\le x_i) = \mathbb{P}(e_{t_1-k}\le x_1, \ldots, e_{t_n-k}\le x_n) " id="280" name="Google Shape;280;p38" title="MathEquation,#5959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7900" y="2516375"/>
            <a:ext cx="7707586" cy="279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bullet\quad \mu_t = \mu \quad \text{ y } \quad var(e_t) = \sigma_e^2\quad \forall t" id="281" name="Google Shape;281;p38" title="MathEquation,#5959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7900" y="3026290"/>
            <a:ext cx="3032836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bullet\quad C_{t,s} = \sigma_e^2\boldsymbol{1}\{t=s\}" id="282" name="Google Shape;282;p38" title="MathEquation,#59595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7900" y="3510825"/>
            <a:ext cx="1978054" cy="27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3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499009" y="2978275"/>
            <a:ext cx="2285966" cy="171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Caminante aleatorio (Random Walk)</a:t>
            </a:r>
            <a:endParaRPr/>
          </a:p>
        </p:txBody>
      </p:sp>
      <p:pic>
        <p:nvPicPr>
          <p:cNvPr descr="e_1, e_2, \ldots " id="289" name="Google Shape;289;p39" title="MathEquation,#5959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7150" y="1288475"/>
            <a:ext cx="1101686" cy="2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Sean                   una secuencia de v.a. i.i.d., de media nula y varianza     . Se construye la serie de tiempo como: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br>
              <a:rPr lang="es"/>
            </a:br>
            <a:br>
              <a:rPr lang="es"/>
            </a:br>
            <a:r>
              <a:rPr lang="es"/>
              <a:t>Podemos calcular distintos momentos para Yt: </a:t>
            </a:r>
            <a:endParaRPr baseline="-25000" sz="2000"/>
          </a:p>
        </p:txBody>
      </p:sp>
      <p:pic>
        <p:nvPicPr>
          <p:cNvPr descr="\sigma_e^2" id="291" name="Google Shape;291;p39" title="MathEquation,#5959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85350" y="1288475"/>
            <a:ext cx="206878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begin{align}&#10;Y_1 &amp; = e_1\\&#10;Y_2 &amp; = e_1+ e_2\\&#10;&amp;\vdots\\&#10;Y_t &amp; = e_1 + e_2 + \ldots + e_t&#10;\end{align}\Rightarrow Y_t = Y_{t-1} + e_t" id="292" name="Google Shape;292;p39" title="MathEquation,#5959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28450" y="1856107"/>
            <a:ext cx="3687096" cy="1143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mu_t = \mathbb{E}[Y_t] = \mathbb{E}[e_1 +\ldots+e_t] = 0\quad \forall t" id="293" name="Google Shape;293;p39" title="MathEquation,#59595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86738" y="3480950"/>
            <a:ext cx="3265714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sigma_t^2 = var(Y_t) = var(e_1 +\ldots+e_t) = t \sigma_e^2 \quad \forall t" id="294" name="Google Shape;294;p39" title="MathEquation,#59595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786750" y="3837475"/>
            <a:ext cx="3762962" cy="254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39"/>
          <p:cNvSpPr txBox="1"/>
          <p:nvPr/>
        </p:nvSpPr>
        <p:spPr>
          <a:xfrm>
            <a:off x="6972425" y="3352575"/>
            <a:ext cx="20469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rgbClr val="1691C1"/>
                </a:solidFill>
              </a:rPr>
              <a:t>¿Qué podemos concluir?</a:t>
            </a:r>
            <a:endParaRPr b="1" sz="1800">
              <a:solidFill>
                <a:srgbClr val="1691C1"/>
              </a:solidFill>
            </a:endParaRPr>
          </a:p>
        </p:txBody>
      </p:sp>
      <p:pic>
        <p:nvPicPr>
          <p:cNvPr descr="C_{t,s} = Cov(Y_t, Y_s) = t\sigma_e^2\quad (1 \leq t \leq  s)" id="296" name="Google Shape;296;p39" title="MathEquation,#59595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786750" y="4223308"/>
            <a:ext cx="3225396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_{t,s} = \sqrt{\frac{t}{s}}" id="297" name="Google Shape;297;p39" title="MathEquation,#59595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786750" y="4532925"/>
            <a:ext cx="920936" cy="39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3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785400" y="1804160"/>
            <a:ext cx="2046901" cy="15351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Coseno aleatorio (Random Cosine Wave)</a:t>
            </a:r>
            <a:endParaRPr/>
          </a:p>
        </p:txBody>
      </p:sp>
      <p:sp>
        <p:nvSpPr>
          <p:cNvPr id="304" name="Google Shape;304;p4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Podemos definir un proceso aleatorio como</a:t>
            </a:r>
            <a:br>
              <a:rPr lang="es"/>
            </a:br>
            <a:br>
              <a:rPr lang="es"/>
            </a:br>
            <a:r>
              <a:rPr lang="es"/>
              <a:t>donde </a:t>
            </a:r>
            <a:r>
              <a:rPr lang="es">
                <a:latin typeface="Ubuntu Light"/>
                <a:ea typeface="Ubuntu Light"/>
                <a:cs typeface="Ubuntu Light"/>
                <a:sym typeface="Ubuntu Light"/>
              </a:rPr>
              <a:t>𝚽</a:t>
            </a:r>
            <a:r>
              <a:rPr lang="es"/>
              <a:t> se elige una única vez de una distribución uniforme en (0,1).  Observar que una vez definido el valor de </a:t>
            </a:r>
            <a:r>
              <a:rPr lang="es"/>
              <a:t>𝚽, Yt es un coseno período 12.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s"/>
              <a:t>Vemos que se corresponde con un proceso estacionario</a:t>
            </a:r>
            <a:endParaRPr/>
          </a:p>
        </p:txBody>
      </p:sp>
      <p:pic>
        <p:nvPicPr>
          <p:cNvPr descr="Y_t = \cos\left[2\pi \left(\frac{t}{12} + \Phi\right)\right], \quad t = 0,\pm1,\pm2,\ldots" id="305" name="Google Shape;305;p40" title="MathEquation,#5959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5938" y="1593284"/>
            <a:ext cx="3492500" cy="279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mathbb{E}[Y_t] = \mathbb{E}\left\{\cos\left[2\pi\left(\frac{t}{12}+\Phi\right)\right] \right\}= \frac{1}{2\pi}\left[\sin\left(2\pi\frac{t}{12}+2\pi\right) - \sin\left(2\pi\frac{t}{12}\right)\right] = 0" id="306" name="Google Shape;306;p40" title="MathEquation,#5959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6038" y="2571760"/>
            <a:ext cx="5731282" cy="279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_{t,s} = Cov(Y_t, Y_s) = \mathbb{E}\left\{\cos\left[2\pi\left(\frac{t}{12}+\Phi\right)\right] \cos\left[2\pi\left(\frac{2}{12}+\Phi\right)\right] \right\}=\frac{1}{2}\cos\left[2\pi\left(\frac{|t-s|}{12}\right)\right]" id="307" name="Google Shape;307;p40" title="MathEquation,#5959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0382" y="3075700"/>
            <a:ext cx="5742608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38334" y="2420725"/>
            <a:ext cx="2186867" cy="164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Estacionariedad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Estacionariedad vs. Estacionalidad</a:t>
            </a:r>
            <a:endParaRPr/>
          </a:p>
        </p:txBody>
      </p:sp>
      <p:sp>
        <p:nvSpPr>
          <p:cNvPr id="319" name="Google Shape;319;p4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s"/>
              <a:t>Estacionariedad</a:t>
            </a:r>
            <a:r>
              <a:rPr lang="es"/>
              <a:t> es una propiedad de algunas series de tiempo que tiene que ver con </a:t>
            </a:r>
            <a:r>
              <a:rPr b="1" lang="es"/>
              <a:t>invarianza</a:t>
            </a:r>
            <a:r>
              <a:rPr lang="es"/>
              <a:t> a lo largo del tiempo. Invarianza no significa que sea constante.</a:t>
            </a:r>
            <a:endParaRPr/>
          </a:p>
          <a:p>
            <a:pPr indent="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b="1" lang="es"/>
              <a:t>Estacionalidad</a:t>
            </a:r>
            <a:r>
              <a:rPr lang="es"/>
              <a:t> se refiere a ciclos o períodos que se pueden observar en una serie de tiempo, por ejemplo las </a:t>
            </a:r>
            <a:r>
              <a:rPr b="1" lang="es"/>
              <a:t>estaciones</a:t>
            </a:r>
            <a:r>
              <a:rPr lang="es"/>
              <a:t> del año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000">
                <a:solidFill>
                  <a:srgbClr val="1691C1"/>
                </a:solidFill>
                <a:latin typeface="Ubuntu"/>
                <a:ea typeface="Ubuntu"/>
                <a:cs typeface="Ubuntu"/>
                <a:sym typeface="Ubuntu"/>
              </a:rPr>
              <a:t>Bibliografía</a:t>
            </a:r>
            <a:endParaRPr b="1">
              <a:solidFill>
                <a:srgbClr val="1691C1"/>
              </a:solidFill>
            </a:endParaRPr>
          </a:p>
        </p:txBody>
      </p:sp>
      <p:cxnSp>
        <p:nvCxnSpPr>
          <p:cNvPr id="82" name="Google Shape;82;p16"/>
          <p:cNvCxnSpPr/>
          <p:nvPr/>
        </p:nvCxnSpPr>
        <p:spPr>
          <a:xfrm>
            <a:off x="321900" y="1035700"/>
            <a:ext cx="8516400" cy="0"/>
          </a:xfrm>
          <a:prstGeom prst="straightConnector1">
            <a:avLst/>
          </a:prstGeom>
          <a:noFill/>
          <a:ln cap="flat" cmpd="sng" w="19050">
            <a:solidFill>
              <a:srgbClr val="1691C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3" name="Google Shape;83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84" name="Google Shape;8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71875" y="1174750"/>
            <a:ext cx="2416450" cy="3631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1900" y="1179263"/>
            <a:ext cx="2416454" cy="3622912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40725" y="1170125"/>
            <a:ext cx="3050874" cy="1779677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43069" y="3022488"/>
            <a:ext cx="1246186" cy="1779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Estacionariedad</a:t>
            </a:r>
            <a:endParaRPr/>
          </a:p>
        </p:txBody>
      </p:sp>
      <p:sp>
        <p:nvSpPr>
          <p:cNvPr id="325" name="Google Shape;325;p43"/>
          <p:cNvSpPr txBox="1"/>
          <p:nvPr>
            <p:ph idx="1" type="body"/>
          </p:nvPr>
        </p:nvSpPr>
        <p:spPr>
          <a:xfrm>
            <a:off x="311700" y="1152475"/>
            <a:ext cx="8520600" cy="386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Una suposición que suele hacerse a la hora de modelar series de tiempo es la estacionariedad.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/>
              <a:t>Se dice que un proceso es </a:t>
            </a:r>
            <a:r>
              <a:rPr b="1" lang="es"/>
              <a:t>estacionario</a:t>
            </a:r>
            <a:r>
              <a:rPr lang="es"/>
              <a:t> (</a:t>
            </a:r>
            <a:r>
              <a:rPr i="1" lang="es"/>
              <a:t>stationary</a:t>
            </a:r>
            <a:r>
              <a:rPr lang="es"/>
              <a:t>) si la distribución del proceso no cambia a lo largo del tiempo. Matemáticamente, quiere decir que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/>
              <a:t>Una conclusión que se desprende de esta definición es que su los procesos son estacionarios, su media es constante en el tiempo y las funciones de autocorrelación y autocovarianza dependen sólo de la diferencia de tiempos: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/>
              <a:t>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descr="\mu_t = \mu_s = \mu\quad \forall t,s" id="326" name="Google Shape;326;p43" title="MathEquation,#5959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22463" y="3932325"/>
            <a:ext cx="1899066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_{t,s} = Cov(Y_t, Y_s) = Cov(Y_{t+\delta}, Y_{s+\delta}) = C_{s-t}, \quad\forall \ s, t, \delta" id="327" name="Google Shape;327;p43" title="MathEquation,#5959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09213" y="4282450"/>
            <a:ext cx="4725582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_{t,s} = Corr(Y_t, Y_s) = Corr(Y_{t+\delta}, Y_{s+\delta}) = R_{s-t}, \quad\forall \ s, t, \delta" id="328" name="Google Shape;328;p43" title="MathEquation,#5959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52949" y="4632575"/>
            <a:ext cx="4838096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_{Y_{t_1},\ldots, Y_{t_n}} = f_{Y_{t_{1+\delta}},\ldots, Y_{t_{n+\delta}}},\quad \forall t_1,\ldots t_n, \forall \delta" id="329" name="Google Shape;329;p43" title="MathEquation,#59595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74463" y="2571750"/>
            <a:ext cx="3595076" cy="29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Estacionariedad débil</a:t>
            </a:r>
            <a:endParaRPr/>
          </a:p>
        </p:txBody>
      </p:sp>
      <p:sp>
        <p:nvSpPr>
          <p:cNvPr id="335" name="Google Shape;335;p44"/>
          <p:cNvSpPr txBox="1"/>
          <p:nvPr>
            <p:ph idx="1" type="body"/>
          </p:nvPr>
        </p:nvSpPr>
        <p:spPr>
          <a:xfrm>
            <a:off x="311700" y="1152475"/>
            <a:ext cx="8520600" cy="3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En muchos casos, si bien no se cumple el supuesto de estacionariedad, vale lo que se conoce como estacionariedad débil.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/>
              <a:t>Se dice que un proceso es </a:t>
            </a:r>
            <a:r>
              <a:rPr b="1" lang="es"/>
              <a:t>débilmente estacionario (DE)</a:t>
            </a:r>
            <a:r>
              <a:rPr lang="es"/>
              <a:t> si sólo se cumple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/>
              <a:t>Es decir que sólo se pide que sean estacionarios los momentos hasta de segundo orden.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s"/>
              <a:t>En general cuando hablemos de series de tiempo estacionarias nos estaremos refiriendo a este tipo de estacionariedad.</a:t>
            </a:r>
            <a:endParaRPr/>
          </a:p>
        </p:txBody>
      </p:sp>
      <p:pic>
        <p:nvPicPr>
          <p:cNvPr descr="\mu_t = \mu_s = \mu\quad \forall t,s" id="336" name="Google Shape;336;p44" title="MathEquation,#5959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69063" y="2388425"/>
            <a:ext cx="1899066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_{t,s} = Cov(Y_t, Y_s) = Cov(Y_{t+\delta}, Y_{s+\delta}) = C_{s-t}, \quad\forall \ s, t, \delta" id="337" name="Google Shape;337;p44" title="MathEquation,#5959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55813" y="2738550"/>
            <a:ext cx="4725582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_{t,s} = Corr(Y_t, Y_s) = Corr(Y_{t+\delta}, Y_{s+\delta}) = R_{s-t}, \quad\forall \ s, t, \delta" id="338" name="Google Shape;338;p44" title="MathEquation,#5959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99549" y="3088675"/>
            <a:ext cx="4838096" cy="25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Estimación de momentos</a:t>
            </a:r>
            <a:endParaRPr/>
          </a:p>
        </p:txBody>
      </p:sp>
      <p:sp>
        <p:nvSpPr>
          <p:cNvPr id="344" name="Google Shape;344;p4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Dadas N muestras de una serie de tiempo DE                   , entonces podemos estimar los momentos como: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descr="\hat{\mu}  = \frac{1}{N}\sum_{i=1}^N y_i" id="345" name="Google Shape;345;p45" title="MathEquation,#5959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5650" y="2277838"/>
            <a:ext cx="1612698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{y_1, \ldots, y_N\}" id="346" name="Google Shape;346;p45" title="MathEquation,#5959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36950" y="1246375"/>
            <a:ext cx="1135196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hat{C}_k = \frac{1}{N} \sum_{n=k+1}^N(y_n - \hat{\mu}) (y_{n-k} - \hat{\mu})" id="347" name="Google Shape;347;p45" title="MathEquation,#5959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42888" y="2882125"/>
            <a:ext cx="3858228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hat{R}_k = \frac{\hat{C}_k}{\hat{C}_0}" id="348" name="Google Shape;348;p45" title="MathEquation,#59595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27363" y="3436300"/>
            <a:ext cx="889278" cy="50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Estacionariedad vs. Estacionalidad</a:t>
            </a:r>
            <a:endParaRPr/>
          </a:p>
        </p:txBody>
      </p:sp>
      <p:sp>
        <p:nvSpPr>
          <p:cNvPr id="354" name="Google Shape;354;p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s"/>
              <a:t>Estacionalidad </a:t>
            </a:r>
            <a:r>
              <a:rPr lang="es"/>
              <a:t>lo vamos a ver en las próximas clases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4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Resumen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 ¿Qué cubrimos en esta clase?</a:t>
            </a:r>
            <a:endParaRPr/>
          </a:p>
        </p:txBody>
      </p:sp>
      <p:sp>
        <p:nvSpPr>
          <p:cNvPr id="365" name="Google Shape;365;p4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Qué es una serie de tiempo, para qué sirve estudiarlas y cómo podemos modelarlas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Momentos útiles para analizar series de tiempo: media, varianza, autocovarianza y autocorrelación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Algunos modelos: ruido blanco, caminante aleatorio, coseno aleatorio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s"/>
              <a:t>Estacionariedad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Algunas técnicas de preprocesamiento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000">
                <a:solidFill>
                  <a:srgbClr val="1691C1"/>
                </a:solidFill>
                <a:latin typeface="Ubuntu"/>
                <a:ea typeface="Ubuntu"/>
                <a:cs typeface="Ubuntu"/>
                <a:sym typeface="Ubuntu"/>
              </a:rPr>
              <a:t>Actividad</a:t>
            </a:r>
            <a:endParaRPr b="1">
              <a:solidFill>
                <a:srgbClr val="1691C1"/>
              </a:solidFill>
            </a:endParaRPr>
          </a:p>
        </p:txBody>
      </p:sp>
      <p:sp>
        <p:nvSpPr>
          <p:cNvPr id="371" name="Google Shape;371;p49"/>
          <p:cNvSpPr txBox="1"/>
          <p:nvPr>
            <p:ph idx="1" type="body"/>
          </p:nvPr>
        </p:nvSpPr>
        <p:spPr>
          <a:xfrm>
            <a:off x="316000" y="1205650"/>
            <a:ext cx="8516400" cy="336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"/>
              <a:t>Generar una serie de tiempo con valores aleatorios y graficarla.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"/>
              <a:t>Graficar una serie de tiempo de los ejemplos del repositorio: 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"/>
              <a:t>Redactar un informe describiendo tres series de tiempo distintas (máx. 3 páginas)</a:t>
            </a:r>
            <a:endParaRPr/>
          </a:p>
        </p:txBody>
      </p:sp>
      <p:cxnSp>
        <p:nvCxnSpPr>
          <p:cNvPr id="372" name="Google Shape;372;p49"/>
          <p:cNvCxnSpPr/>
          <p:nvPr/>
        </p:nvCxnSpPr>
        <p:spPr>
          <a:xfrm>
            <a:off x="321900" y="1035700"/>
            <a:ext cx="8516400" cy="0"/>
          </a:xfrm>
          <a:prstGeom prst="straightConnector1">
            <a:avLst/>
          </a:prstGeom>
          <a:noFill/>
          <a:ln cap="flat" cmpd="sng" w="19050">
            <a:solidFill>
              <a:srgbClr val="1691C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3" name="Google Shape;373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Acerca del curso</a:t>
            </a:r>
            <a:endParaRPr/>
          </a:p>
        </p:txBody>
      </p:sp>
      <p:sp>
        <p:nvSpPr>
          <p:cNvPr id="93" name="Google Shape;93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M</a:t>
            </a:r>
            <a:r>
              <a:rPr lang="es"/>
              <a:t>odelos clásicos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Práctica matemática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Análisis usando Python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Aplicaciones con redes neuronales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Aplicaciones en temas de interés del alumnado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Repo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000">
                <a:solidFill>
                  <a:srgbClr val="1691C1"/>
                </a:solidFill>
                <a:latin typeface="Ubuntu"/>
                <a:ea typeface="Ubuntu"/>
                <a:cs typeface="Ubuntu"/>
                <a:sym typeface="Ubuntu"/>
              </a:rPr>
              <a:t>Repo</a:t>
            </a:r>
            <a:endParaRPr b="1">
              <a:solidFill>
                <a:srgbClr val="1691C1"/>
              </a:solidFill>
            </a:endParaRPr>
          </a:p>
        </p:txBody>
      </p:sp>
      <p:cxnSp>
        <p:nvCxnSpPr>
          <p:cNvPr id="99" name="Google Shape;99;p18"/>
          <p:cNvCxnSpPr/>
          <p:nvPr/>
        </p:nvCxnSpPr>
        <p:spPr>
          <a:xfrm>
            <a:off x="321900" y="1035700"/>
            <a:ext cx="8516400" cy="0"/>
          </a:xfrm>
          <a:prstGeom prst="straightConnector1">
            <a:avLst/>
          </a:prstGeom>
          <a:noFill/>
          <a:ln cap="flat" cmpd="sng" w="19050">
            <a:solidFill>
              <a:srgbClr val="1691C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0" name="Google Shape;100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101" name="Google Shape;10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4157" y="445016"/>
            <a:ext cx="1018143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25625" y="1199350"/>
            <a:ext cx="5578068" cy="3820977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8"/>
          <p:cNvSpPr txBox="1"/>
          <p:nvPr/>
        </p:nvSpPr>
        <p:spPr>
          <a:xfrm>
            <a:off x="350700" y="1380850"/>
            <a:ext cx="24768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Datasets</a:t>
            </a:r>
            <a:endParaRPr/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Docs</a:t>
            </a:r>
            <a:endParaRPr/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Pics</a:t>
            </a:r>
            <a:endParaRPr/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Scripts</a:t>
            </a:r>
            <a:endParaRPr/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README</a:t>
            </a:r>
            <a:endParaRPr/>
          </a:p>
        </p:txBody>
      </p:sp>
      <p:sp>
        <p:nvSpPr>
          <p:cNvPr id="104" name="Google Shape;104;p18"/>
          <p:cNvSpPr txBox="1"/>
          <p:nvPr/>
        </p:nvSpPr>
        <p:spPr>
          <a:xfrm>
            <a:off x="2992250" y="604600"/>
            <a:ext cx="4821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600" u="sng">
                <a:solidFill>
                  <a:schemeClr val="accent5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https://github.com/charlieromano/TimeSeries</a:t>
            </a:r>
            <a:endParaRPr sz="16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Introducción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000">
                <a:solidFill>
                  <a:srgbClr val="1691C1"/>
                </a:solidFill>
                <a:latin typeface="Ubuntu"/>
                <a:ea typeface="Ubuntu"/>
                <a:cs typeface="Ubuntu"/>
                <a:sym typeface="Ubuntu"/>
              </a:rPr>
              <a:t>¿Qué es una serie de tiempo?</a:t>
            </a:r>
            <a:endParaRPr b="1">
              <a:solidFill>
                <a:srgbClr val="1691C1"/>
              </a:solidFill>
            </a:endParaRPr>
          </a:p>
        </p:txBody>
      </p:sp>
      <p:cxnSp>
        <p:nvCxnSpPr>
          <p:cNvPr id="115" name="Google Shape;115;p20"/>
          <p:cNvCxnSpPr/>
          <p:nvPr/>
        </p:nvCxnSpPr>
        <p:spPr>
          <a:xfrm>
            <a:off x="321900" y="1035700"/>
            <a:ext cx="8516400" cy="0"/>
          </a:xfrm>
          <a:prstGeom prst="straightConnector1">
            <a:avLst/>
          </a:prstGeom>
          <a:noFill/>
          <a:ln cap="flat" cmpd="sng" w="19050">
            <a:solidFill>
              <a:srgbClr val="1691C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6" name="Google Shape;116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17" name="Google Shape;117;p20"/>
          <p:cNvSpPr txBox="1"/>
          <p:nvPr/>
        </p:nvSpPr>
        <p:spPr>
          <a:xfrm>
            <a:off x="775000" y="1181975"/>
            <a:ext cx="8255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2"/>
                </a:solidFill>
              </a:rPr>
              <a:t>Un registro de un fenómeno que varía en el tiempo de forma irregular es una serie de tiempo.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118" name="Google Shape;118;p20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4187" y="3032000"/>
            <a:ext cx="3408424" cy="202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20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25209" y="3082050"/>
            <a:ext cx="3658906" cy="1879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0">
            <a:hlinkClick r:id="rId7"/>
          </p:cNvPr>
          <p:cNvPicPr preferRelativeResize="0"/>
          <p:nvPr/>
        </p:nvPicPr>
        <p:blipFill rotWithShape="1">
          <a:blip r:embed="rId8">
            <a:alphaModFix/>
          </a:blip>
          <a:srcRect b="0" l="0" r="0" t="4870"/>
          <a:stretch/>
        </p:blipFill>
        <p:spPr>
          <a:xfrm>
            <a:off x="717650" y="1540300"/>
            <a:ext cx="3781502" cy="154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0">
            <a:hlinkClick r:id="rId9"/>
          </p:cNvPr>
          <p:cNvPicPr preferRelativeResize="0"/>
          <p:nvPr/>
        </p:nvPicPr>
        <p:blipFill rotWithShape="1">
          <a:blip r:embed="rId10">
            <a:alphaModFix/>
          </a:blip>
          <a:srcRect b="0" l="0" r="0" t="7149"/>
          <a:stretch/>
        </p:blipFill>
        <p:spPr>
          <a:xfrm>
            <a:off x="4709675" y="1540300"/>
            <a:ext cx="3874450" cy="154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000">
                <a:solidFill>
                  <a:srgbClr val="1691C1"/>
                </a:solidFill>
                <a:latin typeface="Ubuntu"/>
                <a:ea typeface="Ubuntu"/>
                <a:cs typeface="Ubuntu"/>
                <a:sym typeface="Ubuntu"/>
              </a:rPr>
              <a:t>¿Para qué estudiar Series de Tiempo?</a:t>
            </a:r>
            <a:endParaRPr b="1">
              <a:solidFill>
                <a:srgbClr val="1691C1"/>
              </a:solidFill>
            </a:endParaRPr>
          </a:p>
        </p:txBody>
      </p:sp>
      <p:sp>
        <p:nvSpPr>
          <p:cNvPr id="127" name="Google Shape;127;p21"/>
          <p:cNvSpPr txBox="1"/>
          <p:nvPr>
            <p:ph idx="1" type="body"/>
          </p:nvPr>
        </p:nvSpPr>
        <p:spPr>
          <a:xfrm>
            <a:off x="316000" y="1129450"/>
            <a:ext cx="8758200" cy="119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s"/>
              <a:t>En general no podemos asumir que la </a:t>
            </a:r>
            <a:r>
              <a:rPr b="1" lang="es"/>
              <a:t>observación </a:t>
            </a:r>
            <a:r>
              <a:rPr lang="es"/>
              <a:t>surge independientemente de una población común. </a:t>
            </a:r>
            <a:r>
              <a:rPr lang="es"/>
              <a:t>Estudiar modelos que incorporen </a:t>
            </a:r>
            <a:r>
              <a:rPr b="1" lang="es"/>
              <a:t>dependencia </a:t>
            </a:r>
            <a:r>
              <a:rPr lang="es"/>
              <a:t>es la clave en TSA.</a:t>
            </a:r>
            <a:endParaRPr/>
          </a:p>
        </p:txBody>
      </p:sp>
      <p:cxnSp>
        <p:nvCxnSpPr>
          <p:cNvPr id="128" name="Google Shape;128;p21"/>
          <p:cNvCxnSpPr/>
          <p:nvPr/>
        </p:nvCxnSpPr>
        <p:spPr>
          <a:xfrm>
            <a:off x="321900" y="1035700"/>
            <a:ext cx="8516400" cy="0"/>
          </a:xfrm>
          <a:prstGeom prst="straightConnector1">
            <a:avLst/>
          </a:prstGeom>
          <a:noFill/>
          <a:ln cap="flat" cmpd="sng" w="19050">
            <a:solidFill>
              <a:srgbClr val="1691C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9" name="Google Shape;129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30" name="Google Shape;130;p21"/>
          <p:cNvSpPr txBox="1"/>
          <p:nvPr/>
        </p:nvSpPr>
        <p:spPr>
          <a:xfrm>
            <a:off x="311700" y="2298900"/>
            <a:ext cx="8526600" cy="26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aleway"/>
              <a:buChar char="●"/>
            </a:pPr>
            <a:r>
              <a:rPr b="1" lang="es" sz="1800">
                <a:solidFill>
                  <a:schemeClr val="dk2"/>
                </a:solidFill>
              </a:rPr>
              <a:t>Descripción</a:t>
            </a:r>
            <a:r>
              <a:rPr lang="es" sz="1800">
                <a:solidFill>
                  <a:schemeClr val="dk2"/>
                </a:solidFill>
              </a:rPr>
              <a:t>: se desea resumir  las características de una serie de tiempo.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aleway"/>
              <a:buChar char="●"/>
            </a:pPr>
            <a:r>
              <a:rPr b="1" lang="es" sz="1800">
                <a:solidFill>
                  <a:schemeClr val="dk2"/>
                </a:solidFill>
              </a:rPr>
              <a:t>Modelado</a:t>
            </a:r>
            <a:r>
              <a:rPr lang="es" sz="1800">
                <a:solidFill>
                  <a:schemeClr val="dk2"/>
                </a:solidFill>
              </a:rPr>
              <a:t>: se busca identificar un modelo aproximado del problema. Es necesario identificar un modelo correcto, así como los parámetros asociados al mismo.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aleway"/>
              <a:buChar char="●"/>
            </a:pPr>
            <a:r>
              <a:rPr b="1" lang="es" sz="1800">
                <a:solidFill>
                  <a:schemeClr val="dk2"/>
                </a:solidFill>
              </a:rPr>
              <a:t>Predicción</a:t>
            </a:r>
            <a:r>
              <a:rPr lang="es" sz="1800">
                <a:solidFill>
                  <a:schemeClr val="dk2"/>
                </a:solidFill>
              </a:rPr>
              <a:t>: el objetivo es conocer, o predecir, el comportamiento futuro del sistema.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aleway"/>
              <a:buChar char="●"/>
            </a:pPr>
            <a:r>
              <a:rPr b="1" lang="es" sz="1800">
                <a:solidFill>
                  <a:schemeClr val="dk2"/>
                </a:solidFill>
              </a:rPr>
              <a:t>Extracción de señales</a:t>
            </a:r>
            <a:r>
              <a:rPr lang="es" sz="1800">
                <a:solidFill>
                  <a:schemeClr val="dk2"/>
                </a:solidFill>
              </a:rPr>
              <a:t>: de todo el modelo, se busca extraer ciertas señales que resultan de interés para el problema en cuestión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/>
              <a:t>Cómo clasificar</a:t>
            </a:r>
            <a:r>
              <a:rPr b="1" lang="es" sz="3000">
                <a:solidFill>
                  <a:srgbClr val="1691C1"/>
                </a:solidFill>
                <a:latin typeface="Ubuntu"/>
                <a:ea typeface="Ubuntu"/>
                <a:cs typeface="Ubuntu"/>
                <a:sym typeface="Ubuntu"/>
              </a:rPr>
              <a:t> Series de Tiempo</a:t>
            </a:r>
            <a:endParaRPr b="1">
              <a:solidFill>
                <a:srgbClr val="1691C1"/>
              </a:solidFill>
            </a:endParaRPr>
          </a:p>
        </p:txBody>
      </p:sp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316000" y="1205650"/>
            <a:ext cx="8516400" cy="336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10000"/>
          </a:bodyPr>
          <a:lstStyle/>
          <a:p>
            <a:pPr indent="-325755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Raleway"/>
              <a:buChar char="●"/>
            </a:pPr>
            <a:r>
              <a:rPr b="1" lang="es"/>
              <a:t>Continuas o discretas</a:t>
            </a:r>
            <a:r>
              <a:rPr lang="es"/>
              <a:t>: En general se consideran series de tiempo discretas, ya que los datos suelen medirse en intervalos de tiempo</a:t>
            </a:r>
            <a:endParaRPr/>
          </a:p>
          <a:p>
            <a:pPr indent="-325755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Raleway"/>
              <a:buChar char="●"/>
            </a:pPr>
            <a:r>
              <a:rPr lang="es"/>
              <a:t>Univariadas o </a:t>
            </a:r>
            <a:r>
              <a:rPr b="1" lang="es"/>
              <a:t>multivariadas</a:t>
            </a:r>
            <a:r>
              <a:rPr lang="es"/>
              <a:t>:</a:t>
            </a:r>
            <a:endParaRPr/>
          </a:p>
          <a:p>
            <a:pPr indent="-325755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Raleway"/>
              <a:buChar char="●"/>
            </a:pPr>
            <a:r>
              <a:rPr b="1" lang="es"/>
              <a:t>Estacionarias</a:t>
            </a:r>
            <a:r>
              <a:rPr lang="es"/>
              <a:t> o </a:t>
            </a:r>
            <a:r>
              <a:rPr b="1" lang="es"/>
              <a:t>no estacionarias</a:t>
            </a:r>
            <a:r>
              <a:rPr lang="es"/>
              <a:t>: cuando la serie de tiempo estudiada proviene de realizaciones de un proceso estocástico con una estructura invariante en el tiempo se lo llama estacionario. </a:t>
            </a:r>
            <a:endParaRPr/>
          </a:p>
          <a:p>
            <a:pPr indent="-325755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Raleway"/>
              <a:buChar char="●"/>
            </a:pPr>
            <a:r>
              <a:rPr b="1" lang="es"/>
              <a:t>Gaussianas</a:t>
            </a:r>
            <a:r>
              <a:rPr lang="es"/>
              <a:t> o no gaussianas: Si la serie de tiempo sigue una distribución Gaussiana o no,</a:t>
            </a:r>
            <a:endParaRPr/>
          </a:p>
          <a:p>
            <a:pPr indent="-325755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Raleway"/>
              <a:buChar char="●"/>
            </a:pPr>
            <a:r>
              <a:rPr b="1" lang="es"/>
              <a:t>Lineales</a:t>
            </a:r>
            <a:r>
              <a:rPr lang="es"/>
              <a:t> o no lineales: se dice que una serie de tiempos es lineal si puede modelarse como la salida de un sistema lineal</a:t>
            </a:r>
            <a:endParaRPr/>
          </a:p>
          <a:p>
            <a:pPr indent="-325755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"/>
              <a:t>Observaciones faltantes y outliers</a:t>
            </a:r>
            <a:endParaRPr/>
          </a:p>
        </p:txBody>
      </p:sp>
      <p:cxnSp>
        <p:nvCxnSpPr>
          <p:cNvPr id="137" name="Google Shape;137;p22"/>
          <p:cNvCxnSpPr/>
          <p:nvPr/>
        </p:nvCxnSpPr>
        <p:spPr>
          <a:xfrm>
            <a:off x="321900" y="1035700"/>
            <a:ext cx="8516400" cy="0"/>
          </a:xfrm>
          <a:prstGeom prst="straightConnector1">
            <a:avLst/>
          </a:prstGeom>
          <a:noFill/>
          <a:ln cap="flat" cmpd="sng" w="19050">
            <a:solidFill>
              <a:srgbClr val="1691C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8" name="Google Shape;138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